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isgov.com/transparencia-acesso-informacao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orcamento.sf.prefeitura.sp.gov.br/orcamento/execucao.php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3a6e7b5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3a6e7b5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 site acessa o portal de transparência diariamente para coletar os dados e aloca-los, a partir das informações, pelo mapa da cidade. Contudo, nem todos os dados conseguem ser georeferenciados. (mostrar as %)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4f4a4ac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4f4a4ac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4f4a4ac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4f4a4ac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Pela lei de responsabilidade fiscal, os dados devem ser atualizados diariamente no portal. Caso haja irregularidade, ou os dados estiverem desatualizados, deve ser mandado ao Tribunal de Contas.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4f4a4ac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4f4a4ac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Falar sobre o gasto: parte dele foi empenhado, mas continua parte no planejado. Qual o órgão responsável é a prefeitura descrita na imagem, que possui a fonte e a função daquele gasto, etc.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8b3dae6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88b3dae6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1"/>
                </a:solidFill>
              </a:rPr>
              <a:t>O que fazer quando se sentir motivado a fazer uma pergunta?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1"/>
                </a:solidFill>
              </a:rPr>
              <a:t>	Dar exemplos de perguntas a partir do gasto colocado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39f0e2f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39f0e2f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8f010e4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8f010e4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.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8f010e4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88f010e4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Se não for pelo site do cuidando, as perguntas precisam de identificação. No caso do site, a pergunta vai assinada pelo Laboratório Social. </a:t>
            </a:r>
            <a:br>
              <a:rPr lang="pt-BR" sz="1000"/>
            </a:br>
            <a:r>
              <a:rPr lang="pt-BR" sz="1000"/>
              <a:t>No Brasil tem a LAI q permite fazer as perguntas. </a:t>
            </a:r>
            <a:endParaRPr sz="10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515c0c6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515c0c6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diferenças entre os dois: </a:t>
            </a:r>
            <a:r>
              <a:rPr lang="pt-BR">
                <a:solidFill>
                  <a:schemeClr val="dk1"/>
                </a:solidFill>
              </a:rPr>
              <a:t>perguntas ficam públicas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ação cidadã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colaborativo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envia a pergunta diretamente ao e-sic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envio anônimo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incentiva discussões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b93cc33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b93cc33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diferenças entre os dois: </a:t>
            </a:r>
            <a:r>
              <a:rPr lang="pt-BR">
                <a:solidFill>
                  <a:schemeClr val="dk1"/>
                </a:solidFill>
              </a:rPr>
              <a:t>perguntas ficam públicas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ação cidadã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colaborativo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envia a pergunta diretamente ao e-sic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envio anônimo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incentiva discussões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939f0e2f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939f0e2f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Seria legal, nesse momento, pedir para todos acessarem o site pelo link indicado na legenda da imagem.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83a6e7b5b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83a6e7b5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515c0c6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515c0c6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8b3dae6a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8b3dae6a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planejar e o momento de executar. Falar como ocorre a transição. planejamento, órgãos, participação popular, cria o PPA. leva em conta o historico das receitas, papel do executivo, do legislativo e dos agentes populares.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d41fb7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0d41fb7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o gasto esta previsto, ele pode ser realizado, se nao esta, ele nao pode. Depois de ter lutado para o gasto estar no plano, precisa acompanhar o depois, a fase de execução. </a:t>
            </a:r>
            <a:r>
              <a:rPr lang="pt-BR">
                <a:solidFill>
                  <a:schemeClr val="dk1"/>
                </a:solidFill>
              </a:rPr>
              <a:t>o gasto pode ser ou não liquidado, pressão popular como ferramenta de quitação do orçamento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4f4a4a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94f4a4a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todas as informações de gastos devem ser publicadas em portais de transparência, com fácil acesso ao cidadão.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39f0e2f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39f0e2f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http://sisgov.com/transparencia-acesso-informacao/</a:t>
            </a:r>
            <a:r>
              <a:rPr lang="pt-BR"/>
              <a:t> (diferença entre lei da transp e LAI)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4f4a4ac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4f4a4ac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link: </a:t>
            </a:r>
            <a:r>
              <a:rPr lang="pt-BR" u="sng">
                <a:solidFill>
                  <a:schemeClr val="accent5"/>
                </a:solidFill>
                <a:hlinkClick r:id="rId2"/>
              </a:rPr>
              <a:t>http://orcamento.sf.prefeitura.sp.gov.br/orcamento/execucao.php</a:t>
            </a:r>
            <a:r>
              <a:rPr lang="pt-BR"/>
              <a:t>. O portal é atualizado diariamente.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83a6e7b5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83a6e7b5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dados que a prefeitura disponibiliza, nem sempre são </a:t>
            </a:r>
            <a:r>
              <a:rPr lang="pt-BR"/>
              <a:t>legíveis</a:t>
            </a:r>
            <a:r>
              <a:rPr lang="pt-BR"/>
              <a:t> a todos os cidadãos da cidade. São mais de 4 mil linhas de gastos, com nomenclaturas dificeis e complicadas, além de obter uma formatação não muito familiarizada pela população. Mostrar as dificuldades, e explicar que o cuidando pensou em criar outra forma de disponibilizar esses dados para a populaçãp)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Cuidando do Meu Bairro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300">
              <a:solidFill>
                <a:srgbClr val="6C6C6C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448175" y="3008700"/>
            <a:ext cx="65760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Dados do orçamento municipal em tempo real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326338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Como funciona a Plataforma do Cuidando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jhbjbjknkmlm,l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4">
            <a:alphaModFix/>
          </a:blip>
          <a:srcRect b="8048" l="0" r="0" t="2321"/>
          <a:stretch/>
        </p:blipFill>
        <p:spPr>
          <a:xfrm>
            <a:off x="311700" y="1248500"/>
            <a:ext cx="5330800" cy="364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idx="2" type="body"/>
          </p:nvPr>
        </p:nvSpPr>
        <p:spPr>
          <a:xfrm>
            <a:off x="5997600" y="1281600"/>
            <a:ext cx="2834700" cy="3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Os dados coletados no Portal da Transparência são postos no site do Cuidando, aqueles com informação de  endereço são referenciados no mapa, os demais são apenas visíveis pela tabela.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O Cuidando trabalha para facilitar o acompanhamento dos gastos, observar suas alterações e exibir a descrição completa da despesa.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A ferramenta permite comunicação direta entre a população e os sistemas de acesso à informação.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572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36050"/>
            <a:ext cx="5720574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>
            <p:ph type="title"/>
          </p:nvPr>
        </p:nvSpPr>
        <p:spPr>
          <a:xfrm>
            <a:off x="699675" y="340375"/>
            <a:ext cx="52758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600">
                <a:latin typeface="Bree Serif"/>
                <a:ea typeface="Bree Serif"/>
                <a:cs typeface="Bree Serif"/>
                <a:sym typeface="Bree Serif"/>
              </a:rPr>
              <a:t>Gastos geolocalizados no mapa</a:t>
            </a:r>
            <a:endParaRPr sz="26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 txBox="1"/>
          <p:nvPr/>
        </p:nvSpPr>
        <p:spPr>
          <a:xfrm>
            <a:off x="6117200" y="1123675"/>
            <a:ext cx="2833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O status de </a:t>
            </a:r>
            <a:r>
              <a:rPr b="1" lang="pt-BR" sz="1100"/>
              <a:t>Planejado </a:t>
            </a:r>
            <a:r>
              <a:rPr lang="pt-BR" sz="1100"/>
              <a:t>significa que a referida despesa foi alocada no plano de ação da direção, com isto temos a certificação que a despesa foi enunciada e está dentro do planejamento. Despesas que não estão orçadas não podem ser efetivadas.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1100"/>
            </a:br>
            <a:r>
              <a:rPr lang="pt-BR" sz="1100"/>
              <a:t>Despesas </a:t>
            </a:r>
            <a:r>
              <a:rPr b="1" lang="pt-BR" sz="1100"/>
              <a:t>Empenhadas </a:t>
            </a:r>
            <a:r>
              <a:rPr lang="pt-BR" sz="1100"/>
              <a:t>são como promessas de gastos; os recursos já foram prometidos para determinada área  porém ainda não foi efetuado o gasto.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1100"/>
            </a:br>
            <a:r>
              <a:rPr lang="pt-BR" sz="1100"/>
              <a:t>Por fim, o status de </a:t>
            </a:r>
            <a:r>
              <a:rPr b="1" lang="pt-BR" sz="1100"/>
              <a:t>Liquidado </a:t>
            </a:r>
            <a:r>
              <a:rPr lang="pt-BR" sz="1100"/>
              <a:t>indica que a despesa foi quitada, ou seja, sua execução orçamentária foi concluída e o projeto/ciclo está se encerrando.</a:t>
            </a:r>
            <a:br>
              <a:rPr lang="pt-BR" sz="1100"/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>
            <p:ph idx="4294967295" type="title"/>
          </p:nvPr>
        </p:nvSpPr>
        <p:spPr>
          <a:xfrm>
            <a:off x="799000" y="255275"/>
            <a:ext cx="6188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Gastos em tempo real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978800" y="4230575"/>
            <a:ext cx="76959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Pela Lei, os dados devem ser atualizados diariamente no portal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88" y="1085300"/>
            <a:ext cx="7432925" cy="35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21475"/>
            <a:ext cx="6779521" cy="378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/>
          <p:nvPr/>
        </p:nvSpPr>
        <p:spPr>
          <a:xfrm>
            <a:off x="728025" y="226925"/>
            <a:ext cx="61647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latin typeface="Bree Serif"/>
                <a:ea typeface="Bree Serif"/>
                <a:cs typeface="Bree Serif"/>
                <a:sym typeface="Bree Serif"/>
              </a:rPr>
              <a:t>Status das Despesas</a:t>
            </a:r>
            <a:endParaRPr sz="2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latin typeface="Bree Serif"/>
                <a:ea typeface="Bree Serif"/>
                <a:cs typeface="Bree Serif"/>
                <a:sym typeface="Bree Serif"/>
              </a:rPr>
              <a:t>Ferramenta de Perguntas e Comentários</a:t>
            </a:r>
            <a:endParaRPr sz="2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414350"/>
            <a:ext cx="72090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É obrigação do Poder Público divulgar a informação e responder os questionamentos da população.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Fazendo uma pergunta: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Localizar gasto relevante que não tenha sido geolocalizado, mas que pode vir a ser (como construção de escolas, UBS, insumos de hospitais).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Lei de Acesso à Informação 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311700" y="1399925"/>
            <a:ext cx="8217600" cy="31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No Brasil, existe a Lei Nº 12.527, regulamentada em maio de 2012, que:</a:t>
            </a:r>
            <a:endParaRPr sz="1400"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Dá o direito à qualquer pessoa física ou jurídica de receber quaisquer informações de domínio público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Essa Lei é chamada popularmente como LAI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Complementa a Lei de Transparência na fiscalização do dinheiro público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É obrigatória a identificação do solicitante da informação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Em todo site de prefeitura é obrigatório existir uma aba própria para essas solicitações.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914400" y="21456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311700" y="1153350"/>
            <a:ext cx="818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A transparência passiva é quando o governo responde aos pedidos de informação feito por usuários e cidadãos.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Portal online de acesso à informação 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E-Sic (Sistema Eletrônico do Serviço de Informação ao Cidadão)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Possibilidade de solicitar as informações por via eletrônica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Necessidade de identificação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A taxa de resposta é de 100% e o limite é de 20 dias, extensíveis por mais 10 através de recurso.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914400" y="21456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 Passiva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 Passiva (E-Sic)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1" name="Google Shape;181;p29"/>
          <p:cNvSpPr txBox="1"/>
          <p:nvPr/>
        </p:nvSpPr>
        <p:spPr>
          <a:xfrm>
            <a:off x="844350" y="21450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9"/>
          <p:cNvPicPr preferRelativeResize="0"/>
          <p:nvPr/>
        </p:nvPicPr>
        <p:blipFill rotWithShape="1">
          <a:blip r:embed="rId4">
            <a:alphaModFix/>
          </a:blip>
          <a:srcRect b="15844" l="0" r="1506" t="8632"/>
          <a:stretch/>
        </p:blipFill>
        <p:spPr>
          <a:xfrm>
            <a:off x="161600" y="1303850"/>
            <a:ext cx="792442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9" name="Google Shape;189;p30"/>
          <p:cNvPicPr preferRelativeResize="0"/>
          <p:nvPr/>
        </p:nvPicPr>
        <p:blipFill rotWithShape="1">
          <a:blip r:embed="rId4">
            <a:alphaModFix/>
          </a:blip>
          <a:srcRect b="13688" l="18441" r="21839" t="9061"/>
          <a:stretch/>
        </p:blipFill>
        <p:spPr>
          <a:xfrm>
            <a:off x="498475" y="297450"/>
            <a:ext cx="6443900" cy="46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6" name="Google Shape;196;p31"/>
          <p:cNvPicPr preferRelativeResize="0"/>
          <p:nvPr/>
        </p:nvPicPr>
        <p:blipFill rotWithShape="1">
          <a:blip r:embed="rId4">
            <a:alphaModFix/>
          </a:blip>
          <a:srcRect b="14056" l="16658" r="21848" t="8025"/>
          <a:stretch/>
        </p:blipFill>
        <p:spPr>
          <a:xfrm>
            <a:off x="250300" y="277300"/>
            <a:ext cx="6640751" cy="47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Apresentação da Plataforma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http://cuidando.vc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7875"/>
            <a:ext cx="5822026" cy="30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6252875" y="1104175"/>
            <a:ext cx="2579400" cy="3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Gastos              georreferenciados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Monitoramento Colaborativo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Status em Tempo Real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>
            <p:ph type="title"/>
          </p:nvPr>
        </p:nvSpPr>
        <p:spPr>
          <a:xfrm>
            <a:off x="699675" y="445025"/>
            <a:ext cx="813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Governo Aberto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311700" y="1435675"/>
            <a:ext cx="85206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Objetivo de tornar os governos mais efetivos e responsáveis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construção de compromissos concretos que promovam a transparência, a luta contra a corrupção, a participação social e o fomento ao desenvolvimento de novas tecnologias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4 princípios para a governança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Transparência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Prestação de Contas e Responsabilização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Participação Cidadã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Tecnologia e Inovação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Motivações 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498100"/>
            <a:ext cx="8520600" cy="30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Constituir uma plataforma interativa que: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simplifique o acesso aos dados pelos usuários;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permita solicitar informação aos gestores;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crie redes de compartilhamento de dados.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Importância do controle e da fiscalização orçamentária: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arrecadação de impostos;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qualidade e eficiência dos serviços;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previsão das receitas e das despesas.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373675" y="677050"/>
            <a:ext cx="793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>
                <a:latin typeface="Bree Serif"/>
                <a:ea typeface="Bree Serif"/>
                <a:cs typeface="Bree Serif"/>
                <a:sym typeface="Bree Serif"/>
              </a:rPr>
              <a:t>Como funciona o orçamento - Planejamento</a:t>
            </a:r>
            <a:endParaRPr sz="27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399925"/>
            <a:ext cx="8520600" cy="31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PPA: Plano Plurianual de investimentos governamentais, aprovado como lei pelo Congresso com validade de 04 anos. Elaborado em nível Federal, Estadual e Municipal.</a:t>
            </a:r>
            <a:endParaRPr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Nele, constam grandes metas nacionais e regionais assim como gastos necessários para garantir a prestação dos serviços públicos.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	É escrito pelo Executivo, com base nas demandas populares ou no próprio plano de governo. Posteriormente encaminhado para o Legislativo, onde montam audiências públicas para debater o planejamento e posteriormente ser votado.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57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Como funciona o orçamento - LDO e LOA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284675"/>
            <a:ext cx="8520600" cy="32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Depois de votado o PPA, é elaborada a Lei de Diretrizes Orçamentárias pelo Executivo, que vai prever e definir a partir do histórico do orçamento a quantidade de dinheiro que irá para cada área. </a:t>
            </a:r>
            <a:endParaRPr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 LDO funciona como uma ponte entre as metas e objetivos do PPA com a dotação de receita e despesa da LOA (Lei Orçamentária Anual). Onde constarão todos os objetos de despesa do exercício subsequente.</a:t>
            </a:r>
            <a:endParaRPr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Elaboração da LOA pelo Executivo, e posterior apreciação pelo Legislativo (momento de maior participação popular para incluir os gastos na </a:t>
            </a:r>
            <a:r>
              <a:rPr i="1" lang="pt-BR">
                <a:solidFill>
                  <a:schemeClr val="dk1"/>
                </a:solidFill>
              </a:rPr>
              <a:t>agenda</a:t>
            </a:r>
            <a:r>
              <a:rPr lang="pt-BR">
                <a:solidFill>
                  <a:schemeClr val="dk1"/>
                </a:solidFill>
              </a:rPr>
              <a:t> do governo, garantir que o gasto esteja previsto) - a partir disso, começa o acompanhamento.</a:t>
            </a:r>
            <a:endParaRPr>
              <a:solidFill>
                <a:schemeClr val="dk1"/>
              </a:solidFill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LDO e LOA: validade de um ano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Plano Plurianual (PPA)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Feito no primeiro mandato do prefeito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Pode se basear no seu plano de governo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de Diretrizes Orçamentárias (LDO)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Ditam as regras e estabelece metas do governo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Determinam as prioridades da administração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Orçamentária Anual (LOA)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Constam todos os gastos daquele ano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Previsão de Receita e Despesa Pública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313" y="1876425"/>
            <a:ext cx="2962275" cy="15430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37075"/>
            <a:ext cx="8520600" cy="6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Planos e Leis Orçamentárias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O que é um portal de 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?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310850"/>
            <a:ext cx="8520600" cy="32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de Transparência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Lei de Responsabilidade Fiscal 101/2000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Lei Complementar 131/2009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divulgação dos dados orçamentários diariamente pela internet (em até 24h úteis depois do gasto);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abrange todos os entes federativos nacionais, assim como seus órgãos e instituições;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Fiscalização do dinheiro público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abertura do orçamento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possibilidade de fazer perguntas, cruzar dados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controle social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350" y="813387"/>
            <a:ext cx="5936549" cy="409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type="title"/>
          </p:nvPr>
        </p:nvSpPr>
        <p:spPr>
          <a:xfrm>
            <a:off x="561400" y="263913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Portal de Transparência de São Paulo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4310800"/>
            <a:ext cx="8074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Planilha de Execução Orçamentária oferecida pelo Portal da Prefeitura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4">
            <a:alphaModFix/>
          </a:blip>
          <a:srcRect b="8865" l="0" r="1893" t="12468"/>
          <a:stretch/>
        </p:blipFill>
        <p:spPr>
          <a:xfrm>
            <a:off x="358950" y="296875"/>
            <a:ext cx="5904301" cy="378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